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5"/>
  </p:notesMasterIdLst>
  <p:sldIdLst>
    <p:sldId id="256" r:id="rId2"/>
    <p:sldId id="270" r:id="rId3"/>
    <p:sldId id="258" r:id="rId4"/>
    <p:sldId id="260" r:id="rId5"/>
    <p:sldId id="271" r:id="rId6"/>
    <p:sldId id="262" r:id="rId7"/>
    <p:sldId id="265" r:id="rId8"/>
    <p:sldId id="261" r:id="rId9"/>
    <p:sldId id="268" r:id="rId10"/>
    <p:sldId id="269" r:id="rId11"/>
    <p:sldId id="272" r:id="rId12"/>
    <p:sldId id="273" r:id="rId13"/>
    <p:sldId id="266" r:id="rId14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891">
          <p15:clr>
            <a:srgbClr val="A4A3A4"/>
          </p15:clr>
        </p15:guide>
        <p15:guide id="2" pos="7290">
          <p15:clr>
            <a:srgbClr val="A4A3A4"/>
          </p15:clr>
        </p15:guide>
        <p15:guide id="3" orient="horz" pos="396">
          <p15:clr>
            <a:srgbClr val="A4A3A4"/>
          </p15:clr>
        </p15:guide>
        <p15:guide id="4" pos="415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B8E1"/>
    <a:srgbClr val="5D6062"/>
    <a:srgbClr val="FF9B2C"/>
    <a:srgbClr val="6C7277"/>
    <a:srgbClr val="555356"/>
    <a:srgbClr val="585759"/>
    <a:srgbClr val="3C3C40"/>
    <a:srgbClr val="626063"/>
    <a:srgbClr val="6A686B"/>
    <a:srgbClr val="74727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无样式，网格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625" autoAdjust="0"/>
    <p:restoredTop sz="94660"/>
  </p:normalViewPr>
  <p:slideViewPr>
    <p:cSldViewPr snapToGrid="0">
      <p:cViewPr varScale="1">
        <p:scale>
          <a:sx n="93" d="100"/>
          <a:sy n="93" d="100"/>
        </p:scale>
        <p:origin x="80" y="220"/>
      </p:cViewPr>
      <p:guideLst>
        <p:guide orient="horz" pos="3891"/>
        <p:guide pos="7290"/>
        <p:guide orient="horz" pos="396"/>
        <p:guide pos="415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B36DD42-B583-4B63-9136-7363876F7B39}" type="datetimeFigureOut">
              <a:rPr lang="zh-CN" altLang="en-US" smtClean="0"/>
              <a:t>2019/8/16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EFEFA95-CAF7-46F3-A7D8-BA6DDF738DE3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03673058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ACF2-1351-4B09-AD81-F0FA174A0D8A}" type="slidenum">
              <a:rPr lang="zh-CN" altLang="en-US" smtClean="0"/>
              <a:t>4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93880018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ACF2-1351-4B09-AD81-F0FA174A0D8A}" type="slidenum">
              <a:rPr lang="zh-CN" altLang="en-US" smtClean="0"/>
              <a:t>6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620158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BA4ACF2-1351-4B09-AD81-F0FA174A0D8A}" type="slidenum">
              <a:rPr lang="zh-CN" altLang="en-US" smtClean="0"/>
              <a:t>7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915693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/>
              <a:t>单击此处编辑母版副标题样式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97B5FA-0921-464F-AAE1-844C04324D75}" type="datetimeFigureOut">
              <a:rPr lang="zh-CN" altLang="en-US" smtClean="0"/>
              <a:t>2019/8/16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/>
              <a:t>单击此处编辑母版标题样式</a:t>
            </a:r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/>
              <a:t>单击此处编辑母版文本样式</a:t>
            </a:r>
          </a:p>
          <a:p>
            <a:pPr lvl="1"/>
            <a:r>
              <a:rPr lang="zh-CN" altLang="en-US"/>
              <a:t>第二级</a:t>
            </a:r>
          </a:p>
          <a:p>
            <a:pPr lvl="2"/>
            <a:r>
              <a:rPr lang="zh-CN" altLang="en-US"/>
              <a:t>第三级</a:t>
            </a:r>
          </a:p>
          <a:p>
            <a:pPr lvl="3"/>
            <a:r>
              <a:rPr lang="zh-CN" altLang="en-US"/>
              <a:t>第四级</a:t>
            </a:r>
          </a:p>
          <a:p>
            <a:pPr lvl="4"/>
            <a:r>
              <a:rPr lang="zh-CN" altLang="en-US"/>
              <a:t>第五级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997B5FA-0921-464F-AAE1-844C04324D75}" type="datetimeFigureOut">
              <a:rPr lang="zh-CN" altLang="en-US" smtClean="0"/>
              <a:t>2019/8/16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65CE74E-AB26-4998-AD42-012C4C1AD076}" type="slidenum">
              <a:rPr lang="zh-CN" altLang="en-US" smtClean="0"/>
              <a:t>‹#›</a:t>
            </a:fld>
            <a:endParaRPr lang="zh-CN" altLang="en-US"/>
          </a:p>
        </p:txBody>
      </p:sp>
      <p:sp>
        <p:nvSpPr>
          <p:cNvPr id="7" name="矩形 6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F8F8F9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>
              <a:ln>
                <a:noFill/>
              </a:ln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png"/><Relationship Id="rId13" Type="http://schemas.openxmlformats.org/officeDocument/2006/relationships/image" Target="../media/image23.png"/><Relationship Id="rId3" Type="http://schemas.openxmlformats.org/officeDocument/2006/relationships/image" Target="../media/image13.emf"/><Relationship Id="rId7" Type="http://schemas.openxmlformats.org/officeDocument/2006/relationships/image" Target="../media/image17.png"/><Relationship Id="rId12" Type="http://schemas.openxmlformats.org/officeDocument/2006/relationships/image" Target="../media/image22.png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png"/><Relationship Id="rId11" Type="http://schemas.openxmlformats.org/officeDocument/2006/relationships/image" Target="../media/image21.png"/><Relationship Id="rId5" Type="http://schemas.openxmlformats.org/officeDocument/2006/relationships/image" Target="../media/image15.png"/><Relationship Id="rId10" Type="http://schemas.openxmlformats.org/officeDocument/2006/relationships/image" Target="../media/image20.png"/><Relationship Id="rId4" Type="http://schemas.openxmlformats.org/officeDocument/2006/relationships/image" Target="../media/image14.png"/><Relationship Id="rId9" Type="http://schemas.openxmlformats.org/officeDocument/2006/relationships/image" Target="../media/image19.png"/><Relationship Id="rId14" Type="http://schemas.openxmlformats.org/officeDocument/2006/relationships/image" Target="../media/image2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e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png"/><Relationship Id="rId4" Type="http://schemas.openxmlformats.org/officeDocument/2006/relationships/image" Target="../media/image26.em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图片 2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0"/>
            <a:ext cx="12192000" cy="6858000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0" y="2350351"/>
            <a:ext cx="12192000" cy="963768"/>
          </a:xfrm>
        </p:spPr>
        <p:txBody>
          <a:bodyPr>
            <a:noAutofit/>
          </a:bodyPr>
          <a:lstStyle/>
          <a:p>
            <a:r>
              <a:rPr lang="en-US" altLang="zh-CN" dirty="0" err="1">
                <a:solidFill>
                  <a:srgbClr val="6C7277"/>
                </a:solidFill>
                <a:latin typeface="+mn-lt"/>
              </a:rPr>
              <a:t>blurams</a:t>
            </a:r>
            <a:r>
              <a:rPr lang="en-US" altLang="zh-CN" dirty="0">
                <a:solidFill>
                  <a:srgbClr val="6C7277"/>
                </a:solidFill>
                <a:latin typeface="+mn-lt"/>
              </a:rPr>
              <a:t> Outdoor Pro</a:t>
            </a:r>
            <a:endParaRPr lang="zh-CN" altLang="en-US" dirty="0">
              <a:solidFill>
                <a:srgbClr val="6C7277"/>
              </a:solidFill>
              <a:latin typeface="+mn-lt"/>
            </a:endParaRPr>
          </a:p>
        </p:txBody>
      </p:sp>
      <p:sp>
        <p:nvSpPr>
          <p:cNvPr id="7" name="文本框 6"/>
          <p:cNvSpPr txBox="1"/>
          <p:nvPr/>
        </p:nvSpPr>
        <p:spPr>
          <a:xfrm>
            <a:off x="4070931" y="4449595"/>
            <a:ext cx="405013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www.blurams.com</a:t>
            </a:r>
            <a:endParaRPr lang="zh-CN" altLang="en-US" sz="1600" dirty="0">
              <a:solidFill>
                <a:srgbClr val="6C7277"/>
              </a:solidFill>
              <a:latin typeface="+mj-lt"/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16223" y="3827644"/>
            <a:ext cx="2159552" cy="621951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87299"/>
            <a:ext cx="12192000" cy="807868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6C7277"/>
                </a:solidFill>
                <a:latin typeface="+mn-lt"/>
              </a:rPr>
              <a:t>Technical Specs</a:t>
            </a:r>
            <a:endParaRPr lang="zh-CN" altLang="en-US" sz="3600" dirty="0">
              <a:solidFill>
                <a:srgbClr val="6C7277"/>
              </a:solidFill>
              <a:latin typeface="+mn-lt"/>
            </a:endParaRPr>
          </a:p>
        </p:txBody>
      </p:sp>
      <p:graphicFrame>
        <p:nvGraphicFramePr>
          <p:cNvPr id="3" name="表格 2"/>
          <p:cNvGraphicFramePr>
            <a:graphicFrameLocks noGrp="1" noChangeAspect="1"/>
          </p:cNvGraphicFramePr>
          <p:nvPr>
            <p:extLst>
              <p:ext uri="{D42A27DB-BD31-4B8C-83A1-F6EECF244321}">
                <p14:modId xmlns:p14="http://schemas.microsoft.com/office/powerpoint/2010/main" val="3137000162"/>
              </p:ext>
            </p:extLst>
          </p:nvPr>
        </p:nvGraphicFramePr>
        <p:xfrm>
          <a:off x="778276" y="1925750"/>
          <a:ext cx="10635448" cy="3888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43200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89224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effectLst/>
                          <a:latin typeface="+mn-lt"/>
                        </a:rPr>
                        <a:t>Functions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 err="1">
                          <a:solidFill>
                            <a:schemeClr val="bg1"/>
                          </a:solidFill>
                          <a:effectLst/>
                        </a:rPr>
                        <a:t>blurams</a:t>
                      </a:r>
                      <a:r>
                        <a:rPr lang="en-US" altLang="zh-CN" sz="1600" b="1" baseline="0" dirty="0">
                          <a:solidFill>
                            <a:schemeClr val="bg1"/>
                          </a:solidFill>
                          <a:effectLst/>
                        </a:rPr>
                        <a:t> Outdoor Pro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effectLst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Microphone/Speaker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Two-Way Audio, Dual Modes: Hands-free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Local Storage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Up to 128GB Micro SD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Cloud Storage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1 month 7 days all-day plan for free then Standard and Premium plan available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Supported App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Mobile: Android/iOS (Windows Phone not supported) in 1 integrated app and PC Web App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Video Coding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H.264+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Wireless Standards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IEEE 802.11b/g/n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IPsec Protocols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64/128-bit WEP</a:t>
                      </a:r>
                      <a:r>
                        <a:rPr lang="zh-CN" altLang="en-US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WPA/WPA2</a:t>
                      </a:r>
                      <a:r>
                        <a:rPr lang="zh-CN" altLang="en-US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WPA-PSK/WPA2-PSK</a:t>
                      </a:r>
                      <a:r>
                        <a:rPr lang="zh-CN" altLang="en-US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、</a:t>
                      </a: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Weather resistance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effectLst/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IP65 rating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88129386"/>
                  </a:ext>
                </a:extLst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5642955" y="1302749"/>
            <a:ext cx="906090" cy="128850"/>
            <a:chOff x="5722375" y="1302749"/>
            <a:chExt cx="906090" cy="128850"/>
          </a:xfrm>
        </p:grpSpPr>
        <p:sp>
          <p:nvSpPr>
            <p:cNvPr id="6" name="椭圆 5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椭圆 10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Slide Number Placeholder 3"/>
          <p:cNvSpPr txBox="1"/>
          <p:nvPr/>
        </p:nvSpPr>
        <p:spPr>
          <a:xfrm>
            <a:off x="11413724" y="264156"/>
            <a:ext cx="6722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10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44AB7634-5C41-D141-90D7-B33B3347DF5A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542" r="30717" b="1"/>
          <a:stretch/>
        </p:blipFill>
        <p:spPr>
          <a:xfrm>
            <a:off x="-1" y="0"/>
            <a:ext cx="1219200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61393422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椭圆 10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Slide Number Placeholder 3"/>
          <p:cNvSpPr txBox="1"/>
          <p:nvPr/>
        </p:nvSpPr>
        <p:spPr>
          <a:xfrm>
            <a:off x="11413724" y="264156"/>
            <a:ext cx="67225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12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15" name="图片 14">
            <a:extLst>
              <a:ext uri="{FF2B5EF4-FFF2-40B4-BE49-F238E27FC236}">
                <a16:creationId xmlns:a16="http://schemas.microsoft.com/office/drawing/2014/main" id="{8D4535E0-F3BC-492C-A400-9FC2EED2850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08678" y="0"/>
            <a:ext cx="85746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59800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矩形 10"/>
          <p:cNvSpPr/>
          <p:nvPr/>
        </p:nvSpPr>
        <p:spPr>
          <a:xfrm>
            <a:off x="0" y="-206477"/>
            <a:ext cx="12192000" cy="7064477"/>
          </a:xfrm>
          <a:prstGeom prst="rect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" name="文本框 4"/>
          <p:cNvSpPr txBox="1"/>
          <p:nvPr/>
        </p:nvSpPr>
        <p:spPr>
          <a:xfrm>
            <a:off x="0" y="3178687"/>
            <a:ext cx="1219199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z="2400" kern="1300" spc="600" dirty="0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Living Carefree</a:t>
            </a:r>
            <a:endParaRPr lang="zh-CN" altLang="en-US" sz="2400" kern="1300" spc="600" dirty="0">
              <a:solidFill>
                <a:schemeClr val="bg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sp>
        <p:nvSpPr>
          <p:cNvPr id="6" name="文本框 5"/>
          <p:cNvSpPr txBox="1"/>
          <p:nvPr/>
        </p:nvSpPr>
        <p:spPr>
          <a:xfrm>
            <a:off x="-1" y="5787955"/>
            <a:ext cx="121919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GB" altLang="zh-CN" spc="300" dirty="0" err="1">
                <a:solidFill>
                  <a:schemeClr val="bg1"/>
                </a:solidFill>
                <a:latin typeface="Microsoft JhengHei Light" panose="020B0304030504040204" pitchFamily="34" charset="-120"/>
                <a:ea typeface="Microsoft JhengHei Light" panose="020B0304030504040204" pitchFamily="34" charset="-120"/>
              </a:rPr>
              <a:t>www.blurams.com</a:t>
            </a:r>
            <a:endParaRPr lang="zh-CN" altLang="en-US" spc="300" dirty="0">
              <a:solidFill>
                <a:schemeClr val="bg1"/>
              </a:solidFill>
              <a:latin typeface="Microsoft JhengHei Light" panose="020B0304030504040204" pitchFamily="34" charset="-120"/>
              <a:ea typeface="Microsoft JhengHei Light" panose="020B0304030504040204" pitchFamily="34" charset="-120"/>
            </a:endParaRPr>
          </a:p>
        </p:txBody>
      </p:sp>
      <p:pic>
        <p:nvPicPr>
          <p:cNvPr id="14" name="图片 1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17252" y="1941127"/>
            <a:ext cx="3757494" cy="1082158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图片 8">
            <a:extLst>
              <a:ext uri="{FF2B5EF4-FFF2-40B4-BE49-F238E27FC236}">
                <a16:creationId xmlns:a16="http://schemas.microsoft.com/office/drawing/2014/main" id="{25F7F61B-BDAD-1A48-B992-A7674B7CD53F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473" r="14007" b="17163"/>
          <a:stretch/>
        </p:blipFill>
        <p:spPr>
          <a:xfrm>
            <a:off x="1" y="-265362"/>
            <a:ext cx="12191999" cy="7123361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16658"/>
            <a:ext cx="12192000" cy="703029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6C7277"/>
                </a:solidFill>
                <a:latin typeface="+mn-lt"/>
              </a:rPr>
              <a:t>We Are blurams</a:t>
            </a:r>
            <a:endParaRPr lang="zh-CN" altLang="en-US" sz="3600" dirty="0">
              <a:solidFill>
                <a:srgbClr val="6C7277"/>
              </a:solidFill>
              <a:latin typeface="+mn-lt"/>
            </a:endParaRPr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1355404" y="2071553"/>
            <a:ext cx="9388267" cy="559683"/>
          </a:xfrm>
        </p:spPr>
        <p:txBody>
          <a:bodyPr>
            <a:norm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altLang="zh-CN" sz="1600" dirty="0" err="1">
                <a:solidFill>
                  <a:srgbClr val="555356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555356"/>
                </a:solidFill>
                <a:latin typeface="+mj-lt"/>
              </a:rPr>
              <a:t> is a leading, international provider of advanced, intelligent imaging technologies, products, services and platforms.</a:t>
            </a:r>
          </a:p>
          <a:p>
            <a:pPr marL="0" indent="0">
              <a:buNone/>
            </a:pPr>
            <a:endParaRPr lang="en-US" altLang="zh-CN" sz="2000" dirty="0">
              <a:solidFill>
                <a:srgbClr val="555356"/>
              </a:solidFill>
              <a:latin typeface="+mj-lt"/>
            </a:endParaRPr>
          </a:p>
          <a:p>
            <a:endParaRPr lang="en-US" altLang="zh-CN" dirty="0">
              <a:solidFill>
                <a:srgbClr val="55535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5" name="内容占位符 2"/>
          <p:cNvSpPr txBox="1"/>
          <p:nvPr/>
        </p:nvSpPr>
        <p:spPr>
          <a:xfrm>
            <a:off x="1355404" y="4547489"/>
            <a:ext cx="9388267" cy="5542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altLang="zh-CN" sz="1600" dirty="0">
                <a:solidFill>
                  <a:srgbClr val="555356"/>
                </a:solidFill>
                <a:latin typeface="+mj-lt"/>
              </a:rPr>
              <a:t>We are dedicated to make everyone live a carefree life.</a:t>
            </a:r>
          </a:p>
        </p:txBody>
      </p:sp>
      <p:sp>
        <p:nvSpPr>
          <p:cNvPr id="6" name="内容占位符 2"/>
          <p:cNvSpPr txBox="1"/>
          <p:nvPr/>
        </p:nvSpPr>
        <p:spPr>
          <a:xfrm>
            <a:off x="1159989" y="4507129"/>
            <a:ext cx="9388267" cy="5946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Arial" panose="020B0604020202020204" pitchFamily="34" charset="0"/>
              <a:buNone/>
            </a:pPr>
            <a:endParaRPr lang="en-US" altLang="zh-CN" sz="1600" dirty="0">
              <a:solidFill>
                <a:srgbClr val="555356"/>
              </a:solidFill>
              <a:latin typeface="+mj-lt"/>
            </a:endParaRPr>
          </a:p>
          <a:p>
            <a:endParaRPr lang="en-US" altLang="zh-CN" sz="2000" dirty="0">
              <a:solidFill>
                <a:schemeClr val="tx1">
                  <a:lumMod val="85000"/>
                  <a:lumOff val="15000"/>
                </a:schemeClr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7" name="内容占位符 2"/>
          <p:cNvSpPr txBox="1"/>
          <p:nvPr/>
        </p:nvSpPr>
        <p:spPr>
          <a:xfrm>
            <a:off x="1355404" y="2896865"/>
            <a:ext cx="9388267" cy="55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altLang="zh-CN" sz="1600" dirty="0" err="1">
                <a:solidFill>
                  <a:srgbClr val="555356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555356"/>
                </a:solidFill>
                <a:latin typeface="+mj-lt"/>
              </a:rPr>
              <a:t> advocates technological innovation and product experience, and has built the advantages on end-to-end integrated solutions in image processing, computer vision and cloud computing, etc.</a:t>
            </a:r>
          </a:p>
          <a:p>
            <a:pPr>
              <a:buFont typeface="Wingdings" panose="05000000000000000000" pitchFamily="2" charset="2"/>
              <a:buChar char="ü"/>
            </a:pPr>
            <a:endParaRPr lang="en-US" altLang="zh-CN" sz="1600" dirty="0">
              <a:solidFill>
                <a:srgbClr val="555356"/>
              </a:solidFill>
              <a:latin typeface="+mj-lt"/>
            </a:endParaRPr>
          </a:p>
          <a:p>
            <a:endParaRPr lang="en-US" altLang="zh-CN" dirty="0">
              <a:solidFill>
                <a:srgbClr val="555356"/>
              </a:solidFill>
              <a:latin typeface="Lato" panose="020F0502020204030203" pitchFamily="34" charset="0"/>
              <a:ea typeface="Lato" panose="020F0502020204030203" pitchFamily="34" charset="0"/>
              <a:cs typeface="Lato" panose="020F0502020204030203" pitchFamily="34" charset="0"/>
            </a:endParaRPr>
          </a:p>
        </p:txBody>
      </p:sp>
      <p:sp>
        <p:nvSpPr>
          <p:cNvPr id="8" name="内容占位符 2"/>
          <p:cNvSpPr txBox="1"/>
          <p:nvPr/>
        </p:nvSpPr>
        <p:spPr>
          <a:xfrm>
            <a:off x="1355404" y="3722177"/>
            <a:ext cx="9388267" cy="5596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buFont typeface="Wingdings" panose="05000000000000000000" pitchFamily="2" charset="2"/>
              <a:buChar char="ü"/>
            </a:pPr>
            <a:r>
              <a:rPr lang="zh-CN" altLang="en-US" sz="1600" dirty="0">
                <a:solidFill>
                  <a:srgbClr val="00B0F0"/>
                </a:solidFill>
                <a:latin typeface="+mj-lt"/>
              </a:rPr>
              <a:t> </a:t>
            </a:r>
            <a:r>
              <a:rPr lang="en-US" altLang="zh-CN" sz="1600" dirty="0" err="1">
                <a:solidFill>
                  <a:srgbClr val="555356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555356"/>
                </a:solidFill>
                <a:latin typeface="+mj-lt"/>
              </a:rPr>
              <a:t>’ competitive solutions, products and services have been provided to enterprises and consumers globally with it’s determination for the smart future.</a:t>
            </a:r>
          </a:p>
        </p:txBody>
      </p:sp>
      <p:sp>
        <p:nvSpPr>
          <p:cNvPr id="51" name="椭圆 50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52" name="Slide Number Placeholder 3"/>
          <p:cNvSpPr txBox="1"/>
          <p:nvPr/>
        </p:nvSpPr>
        <p:spPr>
          <a:xfrm>
            <a:off x="11572707" y="264156"/>
            <a:ext cx="299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2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60" name="组合 59"/>
          <p:cNvGrpSpPr/>
          <p:nvPr/>
        </p:nvGrpSpPr>
        <p:grpSpPr>
          <a:xfrm>
            <a:off x="5642955" y="1302749"/>
            <a:ext cx="906090" cy="128850"/>
            <a:chOff x="5722375" y="1302749"/>
            <a:chExt cx="906090" cy="128850"/>
          </a:xfrm>
        </p:grpSpPr>
        <p:sp>
          <p:nvSpPr>
            <p:cNvPr id="61" name="椭圆 60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2" name="椭圆 61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3" name="椭圆 62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4" name="椭圆 63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65" name="椭圆 64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537606"/>
            <a:ext cx="12192000" cy="701675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6C7277"/>
                </a:solidFill>
                <a:latin typeface="+mn-lt"/>
              </a:rPr>
              <a:t>Current Product Portfolio</a:t>
            </a:r>
            <a:endParaRPr lang="zh-CN" altLang="en-US" sz="3600" dirty="0">
              <a:solidFill>
                <a:srgbClr val="6C7277"/>
              </a:solidFill>
              <a:latin typeface="+mn-lt"/>
            </a:endParaRPr>
          </a:p>
        </p:txBody>
      </p:sp>
      <p:sp>
        <p:nvSpPr>
          <p:cNvPr id="4" name="文本框 3"/>
          <p:cNvSpPr txBox="1"/>
          <p:nvPr/>
        </p:nvSpPr>
        <p:spPr>
          <a:xfrm>
            <a:off x="2092543" y="3463768"/>
            <a:ext cx="1830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rgbClr val="6C7277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 Home Lite </a:t>
            </a:r>
          </a:p>
        </p:txBody>
      </p:sp>
      <p:sp>
        <p:nvSpPr>
          <p:cNvPr id="5" name="文本框 4"/>
          <p:cNvSpPr txBox="1"/>
          <p:nvPr/>
        </p:nvSpPr>
        <p:spPr>
          <a:xfrm>
            <a:off x="5055798" y="3463768"/>
            <a:ext cx="1767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rgbClr val="6C7277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 Home Pro</a:t>
            </a:r>
          </a:p>
        </p:txBody>
      </p:sp>
      <p:sp>
        <p:nvSpPr>
          <p:cNvPr id="6" name="文本框 5"/>
          <p:cNvSpPr txBox="1"/>
          <p:nvPr/>
        </p:nvSpPr>
        <p:spPr>
          <a:xfrm>
            <a:off x="7956536" y="3463768"/>
            <a:ext cx="183037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rgbClr val="6C7277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 Dome Lite </a:t>
            </a:r>
          </a:p>
        </p:txBody>
      </p:sp>
      <p:sp>
        <p:nvSpPr>
          <p:cNvPr id="7" name="文本框 6"/>
          <p:cNvSpPr txBox="1"/>
          <p:nvPr/>
        </p:nvSpPr>
        <p:spPr>
          <a:xfrm>
            <a:off x="2123801" y="5742260"/>
            <a:ext cx="176785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rgbClr val="6C7277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 Dome Pro</a:t>
            </a:r>
          </a:p>
        </p:txBody>
      </p:sp>
      <p:sp>
        <p:nvSpPr>
          <p:cNvPr id="8" name="文本框 7"/>
          <p:cNvSpPr txBox="1"/>
          <p:nvPr/>
        </p:nvSpPr>
        <p:spPr>
          <a:xfrm>
            <a:off x="5074344" y="5742260"/>
            <a:ext cx="1769972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rgbClr val="6C7277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 Snowman</a:t>
            </a:r>
          </a:p>
        </p:txBody>
      </p:sp>
      <p:sp>
        <p:nvSpPr>
          <p:cNvPr id="9" name="文本框 8"/>
          <p:cNvSpPr txBox="1"/>
          <p:nvPr/>
        </p:nvSpPr>
        <p:spPr>
          <a:xfrm>
            <a:off x="7896943" y="5742260"/>
            <a:ext cx="1981953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600" dirty="0" err="1">
                <a:solidFill>
                  <a:srgbClr val="6C7277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 Outdoor Pro</a:t>
            </a:r>
            <a:endParaRPr lang="zh-CN" altLang="en-US" sz="1600" dirty="0">
              <a:solidFill>
                <a:srgbClr val="6C7277"/>
              </a:solidFill>
              <a:latin typeface="+mj-lt"/>
            </a:endParaRPr>
          </a:p>
        </p:txBody>
      </p:sp>
      <p:pic>
        <p:nvPicPr>
          <p:cNvPr id="16" name="图片 1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52360" y="1687918"/>
            <a:ext cx="3139465" cy="1765949"/>
          </a:xfrm>
          <a:prstGeom prst="rect">
            <a:avLst/>
          </a:prstGeom>
        </p:spPr>
      </p:pic>
      <p:pic>
        <p:nvPicPr>
          <p:cNvPr id="18" name="图片 1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04697" y="1626026"/>
            <a:ext cx="3568032" cy="2007019"/>
          </a:xfrm>
          <a:prstGeom prst="rect">
            <a:avLst/>
          </a:prstGeom>
        </p:spPr>
      </p:pic>
      <p:pic>
        <p:nvPicPr>
          <p:cNvPr id="20" name="图片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2797" y="1994168"/>
            <a:ext cx="848784" cy="1311446"/>
          </a:xfrm>
          <a:prstGeom prst="rect">
            <a:avLst/>
          </a:prstGeom>
        </p:spPr>
      </p:pic>
      <p:pic>
        <p:nvPicPr>
          <p:cNvPr id="21" name="图片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05239" y="4280162"/>
            <a:ext cx="861914" cy="1331733"/>
          </a:xfrm>
          <a:prstGeom prst="rect">
            <a:avLst/>
          </a:prstGeom>
        </p:spPr>
      </p:pic>
      <p:pic>
        <p:nvPicPr>
          <p:cNvPr id="23" name="图片 22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2534" y="4095337"/>
            <a:ext cx="1487284" cy="1579758"/>
          </a:xfrm>
          <a:prstGeom prst="rect">
            <a:avLst/>
          </a:prstGeom>
        </p:spPr>
      </p:pic>
      <p:grpSp>
        <p:nvGrpSpPr>
          <p:cNvPr id="17" name="组合 16"/>
          <p:cNvGrpSpPr/>
          <p:nvPr/>
        </p:nvGrpSpPr>
        <p:grpSpPr>
          <a:xfrm>
            <a:off x="5642955" y="1302749"/>
            <a:ext cx="906090" cy="128850"/>
            <a:chOff x="5722375" y="1302749"/>
            <a:chExt cx="906090" cy="128850"/>
          </a:xfrm>
        </p:grpSpPr>
        <p:sp>
          <p:nvSpPr>
            <p:cNvPr id="19" name="椭圆 18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2" name="椭圆 21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8" name="椭圆 27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9" name="椭圆 28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30" name="Slide Number Placeholder 3"/>
          <p:cNvSpPr txBox="1"/>
          <p:nvPr/>
        </p:nvSpPr>
        <p:spPr>
          <a:xfrm>
            <a:off x="11572707" y="264156"/>
            <a:ext cx="299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3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25" name="图片 24">
            <a:extLst>
              <a:ext uri="{FF2B5EF4-FFF2-40B4-BE49-F238E27FC236}">
                <a16:creationId xmlns:a16="http://schemas.microsoft.com/office/drawing/2014/main" id="{9AB1ADB3-A60C-EF41-9C6F-46E82608C870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68463" y="4357581"/>
            <a:ext cx="1656956" cy="1114062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" y="473214"/>
            <a:ext cx="1219199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sz="3600" dirty="0">
                <a:solidFill>
                  <a:srgbClr val="6C7277"/>
                </a:solidFill>
                <a:latin typeface="Lato" panose="020F0502020204030203" pitchFamily="34" charset="0"/>
                <a:ea typeface="Lato" panose="020F0502020204030203" pitchFamily="34" charset="0"/>
                <a:cs typeface="Lato" panose="020F0502020204030203" pitchFamily="34" charset="0"/>
              </a:rPr>
              <a:t> </a:t>
            </a:r>
            <a:r>
              <a:rPr lang="en-US" altLang="zh-CN" sz="3600" dirty="0" err="1">
                <a:solidFill>
                  <a:srgbClr val="6C7277"/>
                </a:solidFill>
                <a:ea typeface="+mj-ea"/>
                <a:cs typeface="+mj-cs"/>
              </a:rPr>
              <a:t>blurams</a:t>
            </a:r>
            <a:r>
              <a:rPr lang="en-US" altLang="zh-CN" sz="3600" dirty="0">
                <a:solidFill>
                  <a:srgbClr val="6C7277"/>
                </a:solidFill>
                <a:ea typeface="+mj-ea"/>
                <a:cs typeface="+mj-cs"/>
              </a:rPr>
              <a:t> Smart Home Solution</a:t>
            </a:r>
            <a:endParaRPr lang="zh-CN" altLang="en-US" sz="3600" dirty="0">
              <a:solidFill>
                <a:srgbClr val="6C7277"/>
              </a:solidFill>
              <a:ea typeface="+mj-ea"/>
              <a:cs typeface="+mj-cs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0" y="1469230"/>
            <a:ext cx="12191999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Our ecosystem of products work together in one app to cover any size home. </a:t>
            </a:r>
            <a:endParaRPr lang="zh-CN" altLang="en-US" sz="1600" dirty="0">
              <a:solidFill>
                <a:srgbClr val="6C7277"/>
              </a:solidFill>
              <a:latin typeface="+mj-lt"/>
            </a:endParaRPr>
          </a:p>
        </p:txBody>
      </p:sp>
      <p:sp>
        <p:nvSpPr>
          <p:cNvPr id="6" name="椭圆 5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11572707" y="264156"/>
            <a:ext cx="299571" cy="365125"/>
          </a:xfrm>
        </p:spPr>
        <p:txBody>
          <a:bodyPr/>
          <a:lstStyle/>
          <a:p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4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grpSp>
        <p:nvGrpSpPr>
          <p:cNvPr id="21" name="组合 20"/>
          <p:cNvGrpSpPr/>
          <p:nvPr/>
        </p:nvGrpSpPr>
        <p:grpSpPr>
          <a:xfrm>
            <a:off x="5687777" y="1217190"/>
            <a:ext cx="906090" cy="128850"/>
            <a:chOff x="5722375" y="1302749"/>
            <a:chExt cx="906090" cy="128850"/>
          </a:xfrm>
        </p:grpSpPr>
        <p:sp>
          <p:nvSpPr>
            <p:cNvPr id="22" name="椭圆 21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3" name="椭圆 22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4" name="椭圆 23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6" name="椭圆 25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27" name="椭圆 26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pic>
        <p:nvPicPr>
          <p:cNvPr id="3" name="图片 2">
            <a:extLst>
              <a:ext uri="{FF2B5EF4-FFF2-40B4-BE49-F238E27FC236}">
                <a16:creationId xmlns:a16="http://schemas.microsoft.com/office/drawing/2014/main" id="{200087FA-2A34-7F4D-A67E-1353B4C8A7D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82725" y="2018676"/>
            <a:ext cx="7516194" cy="3686286"/>
          </a:xfrm>
          <a:prstGeom prst="rect">
            <a:avLst/>
          </a:prstGeo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6" name="图片 45"/>
          <p:cNvPicPr>
            <a:picLocks noChangeAspect="1"/>
          </p:cNvPicPr>
          <p:nvPr/>
        </p:nvPicPr>
        <p:blipFill rotWithShape="1">
          <a:blip r:embed="rId2"/>
          <a:srcRect l="13756"/>
          <a:stretch/>
        </p:blipFill>
        <p:spPr>
          <a:xfrm>
            <a:off x="0" y="784419"/>
            <a:ext cx="3828100" cy="3391489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233885"/>
            <a:ext cx="12192000" cy="13255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 err="1">
                <a:solidFill>
                  <a:srgbClr val="6C7277"/>
                </a:solidFill>
                <a:latin typeface="+mn-lt"/>
              </a:rPr>
              <a:t>blurams</a:t>
            </a:r>
            <a:r>
              <a:rPr lang="en-US" altLang="zh-CN" sz="3600" dirty="0">
                <a:solidFill>
                  <a:srgbClr val="6C7277"/>
                </a:solidFill>
                <a:latin typeface="+mn-lt"/>
              </a:rPr>
              <a:t>  Outdoor Pro</a:t>
            </a:r>
            <a:endParaRPr lang="zh-CN" altLang="en-US" sz="3600" dirty="0">
              <a:solidFill>
                <a:srgbClr val="6C7277"/>
              </a:solidFill>
              <a:latin typeface="+mn-lt"/>
            </a:endParaRPr>
          </a:p>
        </p:txBody>
      </p:sp>
      <p:sp>
        <p:nvSpPr>
          <p:cNvPr id="20" name="文本框 19"/>
          <p:cNvSpPr txBox="1"/>
          <p:nvPr/>
        </p:nvSpPr>
        <p:spPr>
          <a:xfrm>
            <a:off x="5406256" y="3046848"/>
            <a:ext cx="124694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Siren &amp; Spotlight</a:t>
            </a:r>
          </a:p>
        </p:txBody>
      </p:sp>
      <p:sp>
        <p:nvSpPr>
          <p:cNvPr id="21" name="文本框 20"/>
          <p:cNvSpPr txBox="1"/>
          <p:nvPr/>
        </p:nvSpPr>
        <p:spPr>
          <a:xfrm>
            <a:off x="6857026" y="3046848"/>
            <a:ext cx="119699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Intelligent</a:t>
            </a:r>
            <a:r>
              <a:rPr lang="zh-CN" altLang="en-US" sz="1200" dirty="0">
                <a:solidFill>
                  <a:srgbClr val="6C7277"/>
                </a:solidFill>
                <a:latin typeface="+mj-lt"/>
              </a:rPr>
              <a:t> </a:t>
            </a:r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Alerts</a:t>
            </a:r>
          </a:p>
        </p:txBody>
      </p:sp>
      <p:sp>
        <p:nvSpPr>
          <p:cNvPr id="22" name="文本框 21"/>
          <p:cNvSpPr txBox="1"/>
          <p:nvPr/>
        </p:nvSpPr>
        <p:spPr>
          <a:xfrm>
            <a:off x="9524307" y="3052753"/>
            <a:ext cx="1265283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1080P</a:t>
            </a:r>
            <a:r>
              <a:rPr lang="zh-CN" altLang="en-US" sz="1200" dirty="0">
                <a:solidFill>
                  <a:srgbClr val="6C7277"/>
                </a:solidFill>
                <a:latin typeface="+mj-lt"/>
              </a:rPr>
              <a:t> </a:t>
            </a:r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Resolution</a:t>
            </a:r>
          </a:p>
        </p:txBody>
      </p:sp>
      <p:sp>
        <p:nvSpPr>
          <p:cNvPr id="23" name="文本框 22"/>
          <p:cNvSpPr txBox="1"/>
          <p:nvPr/>
        </p:nvSpPr>
        <p:spPr>
          <a:xfrm>
            <a:off x="5542500" y="4311202"/>
            <a:ext cx="973087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2-Way</a:t>
            </a:r>
            <a:r>
              <a:rPr lang="zh-CN" altLang="en-US" sz="1200" dirty="0">
                <a:solidFill>
                  <a:srgbClr val="6C7277"/>
                </a:solidFill>
                <a:latin typeface="+mj-lt"/>
              </a:rPr>
              <a:t> </a:t>
            </a:r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Audio</a:t>
            </a:r>
          </a:p>
        </p:txBody>
      </p:sp>
      <p:sp>
        <p:nvSpPr>
          <p:cNvPr id="24" name="文本框 23"/>
          <p:cNvSpPr txBox="1"/>
          <p:nvPr/>
        </p:nvSpPr>
        <p:spPr>
          <a:xfrm>
            <a:off x="8085980" y="3046849"/>
            <a:ext cx="147309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Starlight Night</a:t>
            </a:r>
            <a:r>
              <a:rPr lang="zh-CN" altLang="en-US" sz="1200" dirty="0">
                <a:solidFill>
                  <a:srgbClr val="6C7277"/>
                </a:solidFill>
                <a:latin typeface="+mj-lt"/>
              </a:rPr>
              <a:t> </a:t>
            </a:r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Vision</a:t>
            </a:r>
          </a:p>
        </p:txBody>
      </p:sp>
      <p:sp>
        <p:nvSpPr>
          <p:cNvPr id="25" name="文本框 24"/>
          <p:cNvSpPr txBox="1"/>
          <p:nvPr/>
        </p:nvSpPr>
        <p:spPr>
          <a:xfrm>
            <a:off x="6819291" y="4307957"/>
            <a:ext cx="1272464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Human</a:t>
            </a:r>
            <a:r>
              <a:rPr lang="en-GB" altLang="zh-CN" sz="1200" dirty="0">
                <a:solidFill>
                  <a:srgbClr val="6C7277"/>
                </a:solidFill>
                <a:latin typeface="+mj-lt"/>
              </a:rPr>
              <a:t> Detection</a:t>
            </a:r>
            <a:endParaRPr lang="en-US" altLang="zh-CN" sz="1200" dirty="0">
              <a:solidFill>
                <a:srgbClr val="6C7277"/>
              </a:solidFill>
              <a:latin typeface="+mj-lt"/>
            </a:endParaRPr>
          </a:p>
        </p:txBody>
      </p:sp>
      <p:sp>
        <p:nvSpPr>
          <p:cNvPr id="26" name="文本框 25"/>
          <p:cNvSpPr txBox="1"/>
          <p:nvPr/>
        </p:nvSpPr>
        <p:spPr>
          <a:xfrm>
            <a:off x="8577045" y="4307956"/>
            <a:ext cx="457176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US" altLang="zh-CN" sz="1200" dirty="0">
                <a:solidFill>
                  <a:srgbClr val="6C7277"/>
                </a:solidFill>
                <a:latin typeface="+mj-lt"/>
              </a:rPr>
              <a:t>IP65</a:t>
            </a:r>
          </a:p>
        </p:txBody>
      </p:sp>
      <p:sp>
        <p:nvSpPr>
          <p:cNvPr id="27" name="文本框 26"/>
          <p:cNvSpPr txBox="1"/>
          <p:nvPr/>
        </p:nvSpPr>
        <p:spPr>
          <a:xfrm>
            <a:off x="9588277" y="4307957"/>
            <a:ext cx="1233222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n-GB" altLang="zh-CN" sz="1200" dirty="0">
                <a:solidFill>
                  <a:srgbClr val="6C7277"/>
                </a:solidFill>
                <a:latin typeface="+mj-lt"/>
              </a:rPr>
              <a:t>Ultra Wide Angle</a:t>
            </a:r>
            <a:endParaRPr lang="en-US" altLang="zh-CN" sz="1200" dirty="0">
              <a:solidFill>
                <a:srgbClr val="FF0000"/>
              </a:solidFill>
              <a:latin typeface="+mj-lt"/>
            </a:endParaRPr>
          </a:p>
        </p:txBody>
      </p:sp>
      <p:grpSp>
        <p:nvGrpSpPr>
          <p:cNvPr id="34" name="组合 33"/>
          <p:cNvGrpSpPr/>
          <p:nvPr/>
        </p:nvGrpSpPr>
        <p:grpSpPr>
          <a:xfrm>
            <a:off x="5642955" y="1302749"/>
            <a:ext cx="906090" cy="128850"/>
            <a:chOff x="5722375" y="1302749"/>
            <a:chExt cx="906090" cy="128850"/>
          </a:xfrm>
        </p:grpSpPr>
        <p:sp>
          <p:nvSpPr>
            <p:cNvPr id="35" name="椭圆 34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6" name="椭圆 35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7" name="椭圆 36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8" name="椭圆 37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39" name="椭圆 38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40" name="椭圆 39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41" name="Slide Number Placeholder 3"/>
          <p:cNvSpPr txBox="1"/>
          <p:nvPr/>
        </p:nvSpPr>
        <p:spPr>
          <a:xfrm>
            <a:off x="11572707" y="264156"/>
            <a:ext cx="299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5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45" name="图片 44"/>
          <p:cNvPicPr>
            <a:picLocks noChangeAspect="1"/>
          </p:cNvPicPr>
          <p:nvPr/>
        </p:nvPicPr>
        <p:blipFill rotWithShape="1">
          <a:blip r:embed="rId3"/>
          <a:srcRect l="13742" t="2367"/>
          <a:stretch/>
        </p:blipFill>
        <p:spPr>
          <a:xfrm>
            <a:off x="0" y="1036864"/>
            <a:ext cx="3770656" cy="3254317"/>
          </a:xfrm>
          <a:prstGeom prst="rect">
            <a:avLst/>
          </a:prstGeom>
        </p:spPr>
      </p:pic>
      <p:sp>
        <p:nvSpPr>
          <p:cNvPr id="9" name="圆角矩形 8"/>
          <p:cNvSpPr/>
          <p:nvPr/>
        </p:nvSpPr>
        <p:spPr>
          <a:xfrm>
            <a:off x="2256047" y="5330007"/>
            <a:ext cx="1175294" cy="3142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5" name="图片 1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374277" y="5378258"/>
            <a:ext cx="967916" cy="199633"/>
          </a:xfrm>
          <a:prstGeom prst="rect">
            <a:avLst/>
          </a:prstGeom>
        </p:spPr>
      </p:pic>
      <p:sp>
        <p:nvSpPr>
          <p:cNvPr id="42" name="圆角矩形 41"/>
          <p:cNvSpPr/>
          <p:nvPr/>
        </p:nvSpPr>
        <p:spPr>
          <a:xfrm>
            <a:off x="3501175" y="5330006"/>
            <a:ext cx="826806" cy="314283"/>
          </a:xfrm>
          <a:prstGeom prst="roundRect">
            <a:avLst/>
          </a:prstGeom>
          <a:solidFill>
            <a:schemeClr val="bg1"/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pic>
        <p:nvPicPr>
          <p:cNvPr id="11" name="图片 1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07161" y="5373655"/>
            <a:ext cx="643714" cy="234574"/>
          </a:xfrm>
          <a:prstGeom prst="rect">
            <a:avLst/>
          </a:prstGeo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672" y="2337887"/>
            <a:ext cx="595702" cy="595702"/>
          </a:xfrm>
          <a:prstGeom prst="rect">
            <a:avLst/>
          </a:prstGeom>
        </p:spPr>
      </p:pic>
      <p:pic>
        <p:nvPicPr>
          <p:cNvPr id="28" name="图片 2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13877" y="2337887"/>
            <a:ext cx="595702" cy="595702"/>
          </a:xfrm>
          <a:prstGeom prst="rect">
            <a:avLst/>
          </a:prstGeom>
        </p:spPr>
      </p:pic>
      <p:pic>
        <p:nvPicPr>
          <p:cNvPr id="30" name="图片 29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59097" y="2337887"/>
            <a:ext cx="595702" cy="595702"/>
          </a:xfrm>
          <a:prstGeom prst="rect">
            <a:avLst/>
          </a:prstGeom>
        </p:spPr>
      </p:pic>
      <p:pic>
        <p:nvPicPr>
          <p:cNvPr id="32" name="图片 31"/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3724" y="3580206"/>
            <a:ext cx="595702" cy="595702"/>
          </a:xfrm>
          <a:prstGeom prst="rect">
            <a:avLst/>
          </a:prstGeom>
        </p:spPr>
      </p:pic>
      <p:pic>
        <p:nvPicPr>
          <p:cNvPr id="43" name="图片 42"/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57672" y="3580206"/>
            <a:ext cx="595702" cy="595702"/>
          </a:xfrm>
          <a:prstGeom prst="rect">
            <a:avLst/>
          </a:prstGeom>
        </p:spPr>
      </p:pic>
      <p:pic>
        <p:nvPicPr>
          <p:cNvPr id="12" name="图片 11">
            <a:extLst>
              <a:ext uri="{FF2B5EF4-FFF2-40B4-BE49-F238E27FC236}">
                <a16:creationId xmlns:a16="http://schemas.microsoft.com/office/drawing/2014/main" id="{79089D65-7BA2-3044-9AA6-7BD17EE6BDD4}"/>
              </a:ext>
            </a:extLst>
          </p:cNvPr>
          <p:cNvPicPr>
            <a:picLocks noChangeAspect="1"/>
          </p:cNvPicPr>
          <p:nvPr/>
        </p:nvPicPr>
        <p:blipFill rotWithShape="1"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565" r="45338" b="15243"/>
          <a:stretch/>
        </p:blipFill>
        <p:spPr>
          <a:xfrm>
            <a:off x="1018601" y="2109982"/>
            <a:ext cx="3625679" cy="2917375"/>
          </a:xfrm>
          <a:prstGeom prst="rect">
            <a:avLst/>
          </a:prstGeom>
        </p:spPr>
      </p:pic>
      <p:pic>
        <p:nvPicPr>
          <p:cNvPr id="3" name="图片 2">
            <a:extLst>
              <a:ext uri="{FF2B5EF4-FFF2-40B4-BE49-F238E27FC236}">
                <a16:creationId xmlns:a16="http://schemas.microsoft.com/office/drawing/2014/main" id="{8CBB35CE-5559-44E5-8FFA-4FFF6C4E2059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9859097" y="3573337"/>
            <a:ext cx="665137" cy="608115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F210CFD1-A954-4CD5-A3B0-55AA871ED9FE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8441059" y="3601879"/>
            <a:ext cx="729148" cy="631639"/>
          </a:xfrm>
          <a:prstGeom prst="rect">
            <a:avLst/>
          </a:prstGeom>
        </p:spPr>
      </p:pic>
      <p:pic>
        <p:nvPicPr>
          <p:cNvPr id="6" name="图片 5">
            <a:extLst>
              <a:ext uri="{FF2B5EF4-FFF2-40B4-BE49-F238E27FC236}">
                <a16:creationId xmlns:a16="http://schemas.microsoft.com/office/drawing/2014/main" id="{92B3D39B-4F8F-4F7E-B135-7C6959417681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5650941" y="2290504"/>
            <a:ext cx="662643" cy="675616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图片 4"/>
          <p:cNvPicPr>
            <a:picLocks noChangeAspect="1"/>
          </p:cNvPicPr>
          <p:nvPr/>
        </p:nvPicPr>
        <p:blipFill rotWithShape="1">
          <a:blip r:embed="rId3"/>
          <a:srcRect r="16137"/>
          <a:stretch/>
        </p:blipFill>
        <p:spPr>
          <a:xfrm>
            <a:off x="8784915" y="1613927"/>
            <a:ext cx="3407086" cy="305869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 rotWithShape="1">
          <a:blip r:embed="rId4"/>
          <a:srcRect r="16415"/>
          <a:stretch/>
        </p:blipFill>
        <p:spPr>
          <a:xfrm>
            <a:off x="8803260" y="1771812"/>
            <a:ext cx="3388740" cy="3058692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591461"/>
            <a:ext cx="12192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600" dirty="0" err="1">
                <a:solidFill>
                  <a:srgbClr val="6C7277"/>
                </a:solidFill>
                <a:ea typeface="+mj-ea"/>
                <a:cs typeface="+mj-cs"/>
              </a:rPr>
              <a:t>blurams</a:t>
            </a:r>
            <a:r>
              <a:rPr lang="en-US" sz="3600" dirty="0">
                <a:solidFill>
                  <a:srgbClr val="6C7277"/>
                </a:solidFill>
                <a:ea typeface="+mj-ea"/>
                <a:cs typeface="+mj-cs"/>
              </a:rPr>
              <a:t> Home P</a:t>
            </a:r>
            <a:r>
              <a:rPr lang="en-US" altLang="zh-CN" sz="3600" dirty="0">
                <a:solidFill>
                  <a:srgbClr val="6C7277"/>
                </a:solidFill>
                <a:ea typeface="+mj-ea"/>
                <a:cs typeface="+mj-cs"/>
              </a:rPr>
              <a:t>ro </a:t>
            </a:r>
            <a:r>
              <a:rPr lang="en-US" sz="3600" dirty="0">
                <a:solidFill>
                  <a:srgbClr val="6C7277"/>
                </a:solidFill>
                <a:ea typeface="+mj-ea"/>
                <a:cs typeface="+mj-cs"/>
              </a:rPr>
              <a:t>Highlights &amp; Features</a:t>
            </a:r>
          </a:p>
        </p:txBody>
      </p:sp>
      <p:sp>
        <p:nvSpPr>
          <p:cNvPr id="17" name="矩形 16"/>
          <p:cNvSpPr/>
          <p:nvPr/>
        </p:nvSpPr>
        <p:spPr>
          <a:xfrm>
            <a:off x="658813" y="1623995"/>
            <a:ext cx="6451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lvl="0" indent="-285750" eaLnBrk="0" fontAlgn="t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zh-CN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1080p HD Quality</a:t>
            </a:r>
            <a:r>
              <a:rPr lang="zh-CN" altLang="en-US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：</a:t>
            </a:r>
            <a:r>
              <a:rPr lang="zh-CN" altLang="zh-CN" sz="1600" dirty="0">
                <a:solidFill>
                  <a:srgbClr val="6C7277"/>
                </a:solidFill>
                <a:latin typeface="+mj-lt"/>
              </a:rPr>
              <a:t>Watch</a:t>
            </a:r>
            <a:r>
              <a:rPr lang="zh-CN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 </a:t>
            </a:r>
            <a:r>
              <a:rPr lang="zh-CN" altLang="zh-CN" sz="1600" dirty="0">
                <a:solidFill>
                  <a:srgbClr val="6C7277"/>
                </a:solidFill>
                <a:latin typeface="+mj-lt"/>
              </a:rPr>
              <a:t>and record crisp HD video in more detail than ever before.</a:t>
            </a:r>
          </a:p>
        </p:txBody>
      </p:sp>
      <p:sp>
        <p:nvSpPr>
          <p:cNvPr id="18" name="矩形 17"/>
          <p:cNvSpPr/>
          <p:nvPr/>
        </p:nvSpPr>
        <p:spPr>
          <a:xfrm>
            <a:off x="658813" y="2353038"/>
            <a:ext cx="6451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eaLnBrk="0" fontAlgn="t" hangingPunct="0">
              <a:spcBef>
                <a:spcPct val="0"/>
              </a:spcBef>
              <a:spcAft>
                <a:spcPct val="0"/>
              </a:spcAft>
              <a:buFont typeface="Wingdings" panose="05000000000000000000" pitchFamily="2" charset="2"/>
              <a:buChar char="ü"/>
            </a:pPr>
            <a:r>
              <a:rPr lang="en-US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Person Alerts</a:t>
            </a:r>
            <a:r>
              <a:rPr lang="zh-CN" altLang="en-US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：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Get alerts if someone is outside your home, whether they're delivering a package or trying to break in.</a:t>
            </a:r>
            <a:endParaRPr lang="zh-CN" altLang="en-US" sz="1600" dirty="0">
              <a:solidFill>
                <a:srgbClr val="6C7277"/>
              </a:solidFill>
              <a:latin typeface="+mj-lt"/>
            </a:endParaRPr>
          </a:p>
        </p:txBody>
      </p:sp>
      <p:sp>
        <p:nvSpPr>
          <p:cNvPr id="19" name="矩形 18"/>
          <p:cNvSpPr/>
          <p:nvPr/>
        </p:nvSpPr>
        <p:spPr>
          <a:xfrm>
            <a:off x="637867" y="3082081"/>
            <a:ext cx="6451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Starlight Night Vision</a:t>
            </a:r>
            <a:r>
              <a:rPr lang="zh-CN" altLang="en-US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：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Turns on automatically in low light so you can see clearly, even in the dark.</a:t>
            </a:r>
          </a:p>
        </p:txBody>
      </p:sp>
      <p:sp>
        <p:nvSpPr>
          <p:cNvPr id="20" name="矩形 19"/>
          <p:cNvSpPr/>
          <p:nvPr/>
        </p:nvSpPr>
        <p:spPr>
          <a:xfrm>
            <a:off x="658813" y="3811124"/>
            <a:ext cx="6451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Hand-Free 2-Way Audio</a:t>
            </a:r>
            <a:r>
              <a:rPr lang="zh-CN" altLang="en-US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：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Listen in and talk back through the camera from your smartphone.</a:t>
            </a:r>
          </a:p>
        </p:txBody>
      </p:sp>
      <p:sp>
        <p:nvSpPr>
          <p:cNvPr id="21" name="矩形 20"/>
          <p:cNvSpPr/>
          <p:nvPr/>
        </p:nvSpPr>
        <p:spPr>
          <a:xfrm>
            <a:off x="637867" y="4540167"/>
            <a:ext cx="6451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Siren &amp; Strobe Light</a:t>
            </a:r>
            <a:r>
              <a:rPr lang="zh-CN" altLang="en-US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：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Through sound and light active defense measures, effective deterrence and intimidation of the invasion of strangers</a:t>
            </a:r>
          </a:p>
        </p:txBody>
      </p:sp>
      <p:sp>
        <p:nvSpPr>
          <p:cNvPr id="23" name="矩形 22"/>
          <p:cNvSpPr/>
          <p:nvPr/>
        </p:nvSpPr>
        <p:spPr>
          <a:xfrm>
            <a:off x="658813" y="5269209"/>
            <a:ext cx="6451440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Human Detection</a:t>
            </a:r>
            <a:r>
              <a:rPr lang="zh-CN" altLang="en-US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：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You can be only informed when human intruder just appears in the view of camera.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642955" y="1302749"/>
            <a:ext cx="906090" cy="128850"/>
            <a:chOff x="5722375" y="1302749"/>
            <a:chExt cx="906090" cy="128850"/>
          </a:xfrm>
        </p:grpSpPr>
        <p:sp>
          <p:nvSpPr>
            <p:cNvPr id="12" name="椭圆 11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22" name="椭圆 21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24" name="Slide Number Placeholder 3"/>
          <p:cNvSpPr txBox="1"/>
          <p:nvPr/>
        </p:nvSpPr>
        <p:spPr>
          <a:xfrm>
            <a:off x="11572707" y="264156"/>
            <a:ext cx="299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6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31" name="图片 30">
            <a:extLst>
              <a:ext uri="{FF2B5EF4-FFF2-40B4-BE49-F238E27FC236}">
                <a16:creationId xmlns:a16="http://schemas.microsoft.com/office/drawing/2014/main" id="{20540F6B-F3FD-5740-99EE-807C5CD9C9F1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39937" y="2249689"/>
            <a:ext cx="3972814" cy="3257144"/>
          </a:xfrm>
          <a:prstGeom prst="rect">
            <a:avLst/>
          </a:prstGeom>
        </p:spPr>
      </p:pic>
      <p:sp>
        <p:nvSpPr>
          <p:cNvPr id="25" name="矩形 24">
            <a:extLst>
              <a:ext uri="{FF2B5EF4-FFF2-40B4-BE49-F238E27FC236}">
                <a16:creationId xmlns:a16="http://schemas.microsoft.com/office/drawing/2014/main" id="{A9C9BEA1-2183-4E31-95FE-479DE08B8310}"/>
              </a:ext>
            </a:extLst>
          </p:cNvPr>
          <p:cNvSpPr/>
          <p:nvPr/>
        </p:nvSpPr>
        <p:spPr>
          <a:xfrm>
            <a:off x="658812" y="5998251"/>
            <a:ext cx="6601523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Wingdings" panose="05000000000000000000" pitchFamily="2" charset="2"/>
              <a:buChar char="ü"/>
            </a:pPr>
            <a:r>
              <a:rPr lang="en-US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Weather Resistant</a:t>
            </a:r>
            <a:r>
              <a:rPr lang="zh-CN" altLang="en-US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：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On guard 24/7, Weather resistance of IP65 rating</a:t>
            </a:r>
            <a:r>
              <a:rPr lang="zh-CN" altLang="en-US" sz="1600" dirty="0">
                <a:solidFill>
                  <a:srgbClr val="6C7277"/>
                </a:solidFill>
                <a:latin typeface="+mj-lt"/>
              </a:rPr>
              <a:t> 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to stand the rain or shine, hot or cold.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836887" y="3918452"/>
            <a:ext cx="51292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indent="-285750" algn="just">
              <a:buFont typeface="Wingdings" panose="05000000000000000000" pitchFamily="2" charset="2"/>
              <a:buChar char="ü"/>
            </a:pPr>
            <a:r>
              <a:rPr lang="en-US" altLang="zh-CN" sz="1600" b="1" dirty="0" err="1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Blurams</a:t>
            </a:r>
            <a:r>
              <a:rPr lang="en-US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 App: 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view the live steaming through your mobile phone or PC web and set various functions on App. It only takes 1 minute to get connected.</a:t>
            </a:r>
          </a:p>
        </p:txBody>
      </p:sp>
      <p:sp>
        <p:nvSpPr>
          <p:cNvPr id="3" name="Rectangle 2"/>
          <p:cNvSpPr/>
          <p:nvPr/>
        </p:nvSpPr>
        <p:spPr>
          <a:xfrm>
            <a:off x="836887" y="2753264"/>
            <a:ext cx="512922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-285750" algn="just">
              <a:spcAft>
                <a:spcPts val="0"/>
              </a:spcAft>
              <a:buFont typeface="Wingdings" panose="05000000000000000000" pitchFamily="2" charset="2"/>
              <a:buChar char="ü"/>
            </a:pPr>
            <a:r>
              <a:rPr lang="en-US" altLang="zh-CN" sz="1600" b="1" dirty="0" err="1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Blurams</a:t>
            </a:r>
            <a:r>
              <a:rPr lang="en-US" altLang="zh-CN" sz="1600" b="1" dirty="0">
                <a:solidFill>
                  <a:srgbClr val="00B0F0"/>
                </a:solidFill>
                <a:latin typeface="Calibri" panose="020F0502020204030204" charset="0"/>
                <a:cs typeface="Calibri" panose="020F0502020204030204" charset="0"/>
              </a:rPr>
              <a:t> Cloud: 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secure the all your </a:t>
            </a:r>
            <a:r>
              <a:rPr lang="en-US" altLang="zh-CN" sz="1600" dirty="0" err="1">
                <a:solidFill>
                  <a:srgbClr val="6C7277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 camera’s recordings with </a:t>
            </a:r>
            <a:r>
              <a:rPr lang="en-US" altLang="zh-CN" sz="1600" dirty="0" err="1">
                <a:solidFill>
                  <a:srgbClr val="6C7277"/>
                </a:solidFill>
                <a:latin typeface="+mj-lt"/>
              </a:rPr>
              <a:t>blurams</a:t>
            </a:r>
            <a:r>
              <a:rPr lang="en-US" altLang="zh-CN" sz="1600" dirty="0">
                <a:solidFill>
                  <a:srgbClr val="6C7277"/>
                </a:solidFill>
                <a:latin typeface="+mj-lt"/>
              </a:rPr>
              <a:t> Cloud, using financial-industry level encryption which means the safest storage solution.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0" y="584170"/>
            <a:ext cx="12192000" cy="5909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>
              <a:lnSpc>
                <a:spcPct val="90000"/>
              </a:lnSpc>
              <a:spcBef>
                <a:spcPct val="0"/>
              </a:spcBef>
            </a:pPr>
            <a:r>
              <a:rPr lang="en-US" altLang="zh-CN" sz="3600" dirty="0">
                <a:solidFill>
                  <a:srgbClr val="6C7277"/>
                </a:solidFill>
                <a:ea typeface="+mj-ea"/>
                <a:cs typeface="+mj-cs"/>
              </a:rPr>
              <a:t>blurams Home Pro Highlights &amp; Features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5642955" y="1302749"/>
            <a:ext cx="906090" cy="128850"/>
            <a:chOff x="5722375" y="1302749"/>
            <a:chExt cx="906090" cy="128850"/>
          </a:xfrm>
        </p:grpSpPr>
        <p:sp>
          <p:nvSpPr>
            <p:cNvPr id="10" name="椭圆 9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1" name="椭圆 10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6" name="椭圆 15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7" name="Slide Number Placeholder 3"/>
          <p:cNvSpPr txBox="1"/>
          <p:nvPr/>
        </p:nvSpPr>
        <p:spPr>
          <a:xfrm>
            <a:off x="11572707" y="264156"/>
            <a:ext cx="299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7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pic>
        <p:nvPicPr>
          <p:cNvPr id="5" name="图片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54735" y="1994910"/>
            <a:ext cx="5246024" cy="3847084"/>
          </a:xfrm>
          <a:prstGeom prst="rect">
            <a:avLst/>
          </a:prstGeom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70351"/>
            <a:ext cx="12252960" cy="849663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6C7277"/>
                </a:solidFill>
                <a:latin typeface="+mn-lt"/>
              </a:rPr>
              <a:t>Packing list</a:t>
            </a:r>
            <a:endParaRPr lang="zh-CN" altLang="en-US" sz="3600" dirty="0">
              <a:solidFill>
                <a:srgbClr val="6C7277"/>
              </a:solidFill>
              <a:latin typeface="+mn-lt"/>
            </a:endParaRPr>
          </a:p>
        </p:txBody>
      </p:sp>
      <p:sp>
        <p:nvSpPr>
          <p:cNvPr id="10" name="Rectangle 2"/>
          <p:cNvSpPr/>
          <p:nvPr/>
        </p:nvSpPr>
        <p:spPr>
          <a:xfrm>
            <a:off x="1369309" y="5308590"/>
            <a:ext cx="4119620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zh-CN" sz="1600" dirty="0">
                <a:solidFill>
                  <a:srgbClr val="555356"/>
                </a:solidFill>
                <a:latin typeface="+mj-lt"/>
              </a:rPr>
              <a:t>Dimension: 91.5mm×56.5mm×98.5mm</a:t>
            </a:r>
          </a:p>
          <a:p>
            <a:r>
              <a:rPr lang="en-US" altLang="zh-CN" sz="1600" dirty="0">
                <a:solidFill>
                  <a:srgbClr val="555356"/>
                </a:solidFill>
                <a:latin typeface="+mj-lt"/>
              </a:rPr>
              <a:t>Weight: 228g</a:t>
            </a:r>
          </a:p>
          <a:p>
            <a:r>
              <a:rPr lang="en-US" altLang="zh-CN" sz="1600" dirty="0">
                <a:solidFill>
                  <a:srgbClr val="555356"/>
                </a:solidFill>
                <a:latin typeface="+mj-lt"/>
              </a:rPr>
              <a:t>With Box: 545g</a:t>
            </a:r>
          </a:p>
        </p:txBody>
      </p:sp>
      <p:grpSp>
        <p:nvGrpSpPr>
          <p:cNvPr id="11" name="组合 10"/>
          <p:cNvGrpSpPr/>
          <p:nvPr/>
        </p:nvGrpSpPr>
        <p:grpSpPr>
          <a:xfrm>
            <a:off x="5642955" y="1302749"/>
            <a:ext cx="906090" cy="128850"/>
            <a:chOff x="5722375" y="1302749"/>
            <a:chExt cx="906090" cy="128850"/>
          </a:xfrm>
        </p:grpSpPr>
        <p:sp>
          <p:nvSpPr>
            <p:cNvPr id="12" name="椭圆 11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3" name="椭圆 12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4" name="椭圆 13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5" name="椭圆 14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6" name="椭圆 15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7" name="椭圆 16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8" name="Slide Number Placeholder 3"/>
          <p:cNvSpPr txBox="1"/>
          <p:nvPr/>
        </p:nvSpPr>
        <p:spPr>
          <a:xfrm>
            <a:off x="11572707" y="264156"/>
            <a:ext cx="299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8</a:t>
            </a:fld>
            <a:endParaRPr lang="zh-CN" altLang="en-US" dirty="0">
              <a:solidFill>
                <a:schemeClr val="bg1"/>
              </a:solidFill>
            </a:endParaRPr>
          </a:p>
        </p:txBody>
      </p:sp>
      <p:cxnSp>
        <p:nvCxnSpPr>
          <p:cNvPr id="8" name="直接连接符 7"/>
          <p:cNvCxnSpPr/>
          <p:nvPr/>
        </p:nvCxnSpPr>
        <p:spPr>
          <a:xfrm>
            <a:off x="6031575" y="2322519"/>
            <a:ext cx="0" cy="2392822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" name="图片 2">
            <a:extLst>
              <a:ext uri="{FF2B5EF4-FFF2-40B4-BE49-F238E27FC236}">
                <a16:creationId xmlns:a16="http://schemas.microsoft.com/office/drawing/2014/main" id="{BB795965-69AC-403E-9E09-053EA172D27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80977" y="2542576"/>
            <a:ext cx="5161978" cy="1772847"/>
          </a:xfrm>
          <a:prstGeom prst="rect">
            <a:avLst/>
          </a:prstGeom>
        </p:spPr>
      </p:pic>
      <p:pic>
        <p:nvPicPr>
          <p:cNvPr id="4" name="图片 3">
            <a:extLst>
              <a:ext uri="{FF2B5EF4-FFF2-40B4-BE49-F238E27FC236}">
                <a16:creationId xmlns:a16="http://schemas.microsoft.com/office/drawing/2014/main" id="{D68C1B02-CC5B-4C1E-B408-B99B49C3FF0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0195" y="2542576"/>
            <a:ext cx="4078787" cy="1772847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0" y="487299"/>
            <a:ext cx="12192000" cy="807868"/>
          </a:xfrm>
        </p:spPr>
        <p:txBody>
          <a:bodyPr>
            <a:normAutofit/>
          </a:bodyPr>
          <a:lstStyle/>
          <a:p>
            <a:pPr algn="ctr"/>
            <a:r>
              <a:rPr lang="en-US" altLang="zh-CN" sz="3600" dirty="0">
                <a:solidFill>
                  <a:srgbClr val="6C7277"/>
                </a:solidFill>
                <a:latin typeface="+mn-lt"/>
              </a:rPr>
              <a:t>Technical Specs</a:t>
            </a:r>
            <a:endParaRPr lang="zh-CN" altLang="en-US" sz="3600" dirty="0">
              <a:solidFill>
                <a:srgbClr val="6C7277"/>
              </a:solidFill>
              <a:latin typeface="+mn-lt"/>
            </a:endParaRPr>
          </a:p>
        </p:txBody>
      </p:sp>
      <p:graphicFrame>
        <p:nvGraphicFramePr>
          <p:cNvPr id="3" name="表格 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83463453"/>
              </p:ext>
            </p:extLst>
          </p:nvPr>
        </p:nvGraphicFramePr>
        <p:xfrm>
          <a:off x="778276" y="1941543"/>
          <a:ext cx="10463465" cy="403512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986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766482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>
                          <a:solidFill>
                            <a:schemeClr val="bg1"/>
                          </a:solidFill>
                          <a:latin typeface="+mn-lt"/>
                        </a:rPr>
                        <a:t>Functions</a:t>
                      </a:r>
                      <a:endParaRPr lang="zh-CN" altLang="en-US" sz="1600" b="1" dirty="0">
                        <a:solidFill>
                          <a:schemeClr val="bg1"/>
                        </a:solidFill>
                        <a:latin typeface="+mn-lt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8E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b="1" dirty="0" err="1">
                          <a:solidFill>
                            <a:schemeClr val="bg1"/>
                          </a:solidFill>
                        </a:rPr>
                        <a:t>blurams</a:t>
                      </a:r>
                      <a:r>
                        <a:rPr lang="en-US" altLang="zh-CN" sz="1600" b="1" baseline="0" dirty="0">
                          <a:solidFill>
                            <a:schemeClr val="bg1"/>
                          </a:solidFill>
                        </a:rPr>
                        <a:t> Outdoor Pro</a:t>
                      </a:r>
                      <a:endParaRPr lang="zh-CN" altLang="en-US" sz="1600" b="1" dirty="0">
                        <a:solidFill>
                          <a:schemeClr val="bg1"/>
                        </a:solidFill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rgbClr val="00B8E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Power Supply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3</a:t>
                      </a:r>
                      <a:r>
                        <a:rPr lang="en-US" altLang="zh-CN" sz="1600" kern="1200" baseline="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 Meter Cable </a:t>
                      </a: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DC 5V/2A  Micro USB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Operating Temp.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fr-FR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-20℃ — 50℃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Viewing Angle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129°wide angle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Image/Audio Enhancing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3D Noise Reduction, 4X digital zoom, Distortion correction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Image Sensor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1/2.8’’ 2MP CMOS Sensor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Video Streams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1080P/15-20FPS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Night Vision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2*high-power infrared LEDs (850 nm) with IR cut filter  &amp; 7m distance &amp; Super </a:t>
                      </a:r>
                      <a:r>
                        <a:rPr lang="en-US" altLang="zh-CN" sz="1600" kern="1200" dirty="0" err="1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LoLux</a:t>
                      </a: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 0.1Lux/F2.0(COLOR)</a:t>
                      </a:r>
                      <a:r>
                        <a:rPr lang="zh-CN" altLang="en-US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，</a:t>
                      </a: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0.01Lux/F2.0(BW) 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432000"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Alert Information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defRPr/>
                      </a:pPr>
                      <a:r>
                        <a:rPr lang="en-US" altLang="zh-CN" sz="1600" kern="1200" dirty="0">
                          <a:solidFill>
                            <a:srgbClr val="6C7277"/>
                          </a:solidFill>
                          <a:latin typeface="+mj-lt"/>
                          <a:ea typeface="+mn-ea"/>
                          <a:cs typeface="+mn-cs"/>
                        </a:rPr>
                        <a:t>Sound/Motion/Human Detection</a:t>
                      </a:r>
                      <a:endParaRPr lang="zh-CN" altLang="en-US" sz="1600" kern="1200" dirty="0">
                        <a:solidFill>
                          <a:srgbClr val="6C7277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</a:tbl>
          </a:graphicData>
        </a:graphic>
      </p:graphicFrame>
      <p:grpSp>
        <p:nvGrpSpPr>
          <p:cNvPr id="5" name="组合 4"/>
          <p:cNvGrpSpPr/>
          <p:nvPr/>
        </p:nvGrpSpPr>
        <p:grpSpPr>
          <a:xfrm>
            <a:off x="5642955" y="1302749"/>
            <a:ext cx="906090" cy="128850"/>
            <a:chOff x="5722375" y="1302749"/>
            <a:chExt cx="906090" cy="128850"/>
          </a:xfrm>
        </p:grpSpPr>
        <p:sp>
          <p:nvSpPr>
            <p:cNvPr id="6" name="椭圆 5"/>
            <p:cNvSpPr/>
            <p:nvPr/>
          </p:nvSpPr>
          <p:spPr>
            <a:xfrm>
              <a:off x="591668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7" name="椭圆 6"/>
            <p:cNvSpPr/>
            <p:nvPr/>
          </p:nvSpPr>
          <p:spPr>
            <a:xfrm>
              <a:off x="611099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8" name="椭圆 7"/>
            <p:cNvSpPr/>
            <p:nvPr/>
          </p:nvSpPr>
          <p:spPr>
            <a:xfrm>
              <a:off x="572237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9" name="椭圆 8"/>
            <p:cNvSpPr/>
            <p:nvPr/>
          </p:nvSpPr>
          <p:spPr>
            <a:xfrm>
              <a:off x="6305305" y="1302749"/>
              <a:ext cx="128850" cy="128850"/>
            </a:xfrm>
            <a:prstGeom prst="ellipse">
              <a:avLst/>
            </a:prstGeom>
            <a:solidFill>
              <a:srgbClr val="FF9B2C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  <p:sp>
          <p:nvSpPr>
            <p:cNvPr id="10" name="椭圆 9"/>
            <p:cNvSpPr/>
            <p:nvPr/>
          </p:nvSpPr>
          <p:spPr>
            <a:xfrm>
              <a:off x="6499615" y="1302749"/>
              <a:ext cx="128850" cy="128850"/>
            </a:xfrm>
            <a:prstGeom prst="ellipse">
              <a:avLst/>
            </a:prstGeom>
            <a:solidFill>
              <a:srgbClr val="00B8E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kumimoji="1" lang="zh-CN" altLang="en-US"/>
            </a:p>
          </p:txBody>
        </p:sp>
      </p:grpSp>
      <p:sp>
        <p:nvSpPr>
          <p:cNvPr id="11" name="椭圆 10"/>
          <p:cNvSpPr/>
          <p:nvPr/>
        </p:nvSpPr>
        <p:spPr>
          <a:xfrm>
            <a:off x="11572708" y="293473"/>
            <a:ext cx="333439" cy="333439"/>
          </a:xfrm>
          <a:prstGeom prst="ellipse">
            <a:avLst/>
          </a:prstGeom>
          <a:solidFill>
            <a:srgbClr val="00B8E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kumimoji="1" lang="zh-CN" altLang="en-US"/>
          </a:p>
        </p:txBody>
      </p:sp>
      <p:sp>
        <p:nvSpPr>
          <p:cNvPr id="12" name="Slide Number Placeholder 3"/>
          <p:cNvSpPr txBox="1"/>
          <p:nvPr/>
        </p:nvSpPr>
        <p:spPr>
          <a:xfrm>
            <a:off x="11572707" y="264156"/>
            <a:ext cx="29957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zh-CN"/>
            </a:defPPr>
            <a:lvl1pPr marL="0" algn="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fld id="{3E84F860-54AC-4401-B048-40B49BF8A6E3}" type="slidenum">
              <a:rPr lang="zh-CN" altLang="en-US" smtClean="0">
                <a:solidFill>
                  <a:schemeClr val="bg1"/>
                </a:solidFill>
              </a:rPr>
              <a:t>9</a:t>
            </a:fld>
            <a:endParaRPr lang="zh-CN" altLang="en-US" dirty="0">
              <a:solidFill>
                <a:schemeClr val="bg1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915</TotalTime>
  <Words>562</Words>
  <Application>Microsoft Office PowerPoint</Application>
  <PresentationFormat>宽屏</PresentationFormat>
  <Paragraphs>93</Paragraphs>
  <Slides>13</Slides>
  <Notes>3</Notes>
  <HiddenSlides>0</HiddenSlides>
  <MMClips>0</MMClips>
  <ScaleCrop>false</ScaleCrop>
  <HeadingPairs>
    <vt:vector size="6" baseType="variant">
      <vt:variant>
        <vt:lpstr>已用的字体</vt:lpstr>
      </vt:variant>
      <vt:variant>
        <vt:i4>6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13</vt:i4>
      </vt:variant>
    </vt:vector>
  </HeadingPairs>
  <TitlesOfParts>
    <vt:vector size="20" baseType="lpstr">
      <vt:lpstr>Lato</vt:lpstr>
      <vt:lpstr>Microsoft JhengHei Light</vt:lpstr>
      <vt:lpstr>Arial</vt:lpstr>
      <vt:lpstr>Calibri</vt:lpstr>
      <vt:lpstr>Calibri Light</vt:lpstr>
      <vt:lpstr>Wingdings</vt:lpstr>
      <vt:lpstr>Office 主题</vt:lpstr>
      <vt:lpstr>blurams Outdoor Pro</vt:lpstr>
      <vt:lpstr>We Are blurams</vt:lpstr>
      <vt:lpstr>Current Product Portfolio</vt:lpstr>
      <vt:lpstr>PowerPoint 演示文稿</vt:lpstr>
      <vt:lpstr>blurams  Outdoor Pro</vt:lpstr>
      <vt:lpstr>PowerPoint 演示文稿</vt:lpstr>
      <vt:lpstr>PowerPoint 演示文稿</vt:lpstr>
      <vt:lpstr>Packing list</vt:lpstr>
      <vt:lpstr>Technical Specs</vt:lpstr>
      <vt:lpstr>Technical Specs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aaron</cp:lastModifiedBy>
  <cp:revision>157</cp:revision>
  <dcterms:created xsi:type="dcterms:W3CDTF">2019-02-20T09:24:00Z</dcterms:created>
  <dcterms:modified xsi:type="dcterms:W3CDTF">2019-08-16T09:38:54Z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2052-11.1.0.8500</vt:lpwstr>
  </property>
</Properties>
</file>